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6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9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13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84A138-2FCA-43F2-A08F-249E4D5F2CA7}" type="doc">
      <dgm:prSet loTypeId="urn:microsoft.com/office/officeart/2005/8/layout/architecture" loCatId="relationship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4A5DFC0-C9C6-4809-97E1-63290875069B}">
      <dgm:prSet phldrT="[Text]" custT="1"/>
      <dgm:spPr>
        <a:solidFill>
          <a:schemeClr val="bg2">
            <a:lumMod val="90000"/>
          </a:schemeClr>
        </a:solidFill>
      </dgm:spPr>
      <dgm:t>
        <a:bodyPr/>
        <a:lstStyle/>
        <a:p>
          <a:pPr algn="just"/>
          <a:r>
            <a:rPr lang="en-US" sz="1600" dirty="0">
              <a:solidFill>
                <a:schemeClr val="tx1"/>
              </a:solidFill>
            </a:rPr>
            <a:t>To: </a:t>
          </a:r>
          <a:r>
            <a:rPr lang="en-US" sz="1600" b="1" dirty="0">
              <a:solidFill>
                <a:schemeClr val="tx1"/>
              </a:solidFill>
            </a:rPr>
            <a:t>All Employees of T.B. Brown Incorporation</a:t>
          </a:r>
        </a:p>
        <a:p>
          <a:pPr algn="just"/>
          <a:r>
            <a:rPr lang="en-US" sz="1600" dirty="0">
              <a:solidFill>
                <a:schemeClr val="tx1"/>
              </a:solidFill>
            </a:rPr>
            <a:t>From: </a:t>
          </a:r>
          <a:r>
            <a:rPr lang="en-US" sz="1600" b="1" dirty="0">
              <a:solidFill>
                <a:schemeClr val="tx1"/>
              </a:solidFill>
            </a:rPr>
            <a:t>IT Department</a:t>
          </a:r>
        </a:p>
        <a:p>
          <a:pPr algn="just"/>
          <a:endParaRPr lang="en-US" sz="1200" dirty="0">
            <a:solidFill>
              <a:schemeClr val="tx1"/>
            </a:solidFill>
          </a:endParaRPr>
        </a:p>
        <a:p>
          <a:pPr algn="just"/>
          <a:r>
            <a:rPr lang="en-US" sz="1600" dirty="0">
              <a:solidFill>
                <a:schemeClr val="tx1"/>
              </a:solidFill>
            </a:rPr>
            <a:t>Please be aware of these changes to the company </a:t>
          </a:r>
          <a:r>
            <a:rPr lang="en-US" sz="1600" b="1" dirty="0">
              <a:solidFill>
                <a:schemeClr val="tx1"/>
              </a:solidFill>
            </a:rPr>
            <a:t>web site</a:t>
          </a:r>
          <a:r>
            <a:rPr lang="en-US" sz="1600" dirty="0">
              <a:solidFill>
                <a:schemeClr val="tx1"/>
              </a:solidFill>
            </a:rPr>
            <a:t>.</a:t>
          </a:r>
        </a:p>
        <a:p>
          <a:pPr algn="just"/>
          <a:r>
            <a:rPr lang="en-US" sz="1600" dirty="0">
              <a:solidFill>
                <a:schemeClr val="tx1"/>
              </a:solidFill>
            </a:rPr>
            <a:t>The new </a:t>
          </a:r>
          <a:r>
            <a:rPr lang="en-US" sz="1600" b="1" dirty="0">
              <a:solidFill>
                <a:schemeClr val="tx1"/>
              </a:solidFill>
            </a:rPr>
            <a:t>URL</a:t>
          </a:r>
          <a:r>
            <a:rPr lang="en-US" sz="1600" dirty="0">
              <a:solidFill>
                <a:schemeClr val="tx1"/>
              </a:solidFill>
            </a:rPr>
            <a:t> is </a:t>
          </a:r>
          <a:r>
            <a:rPr lang="en-US" sz="1600" b="1" dirty="0">
              <a:solidFill>
                <a:schemeClr val="tx1"/>
              </a:solidFill>
            </a:rPr>
            <a:t>http</a:t>
          </a:r>
          <a:r>
            <a:rPr lang="en-US" sz="1600" dirty="0">
              <a:solidFill>
                <a:schemeClr val="tx1"/>
              </a:solidFill>
            </a:rPr>
            <a:t>://tbbrownincorp.com</a:t>
          </a:r>
        </a:p>
        <a:p>
          <a:pPr algn="just"/>
          <a:r>
            <a:rPr lang="en-US" sz="1600" dirty="0">
              <a:solidFill>
                <a:schemeClr val="tx1"/>
              </a:solidFill>
            </a:rPr>
            <a:t>The site has a new </a:t>
          </a:r>
          <a:r>
            <a:rPr lang="en-US" sz="1600" b="1" dirty="0">
              <a:solidFill>
                <a:schemeClr val="tx1"/>
              </a:solidFill>
            </a:rPr>
            <a:t>web host</a:t>
          </a:r>
          <a:r>
            <a:rPr lang="en-US" sz="1600" dirty="0">
              <a:solidFill>
                <a:schemeClr val="tx1"/>
              </a:solidFill>
            </a:rPr>
            <a:t>.  The new host support higher traffic to the site.  The site also loads quicker.</a:t>
          </a:r>
        </a:p>
        <a:p>
          <a:pPr algn="just"/>
          <a:r>
            <a:rPr lang="en-US" sz="1600" dirty="0">
              <a:solidFill>
                <a:schemeClr val="tx1"/>
              </a:solidFill>
            </a:rPr>
            <a:t>The site has new </a:t>
          </a:r>
          <a:r>
            <a:rPr lang="en-US" sz="1600" b="1" dirty="0">
              <a:solidFill>
                <a:schemeClr val="tx1"/>
              </a:solidFill>
            </a:rPr>
            <a:t>HTML</a:t>
          </a:r>
          <a:r>
            <a:rPr lang="en-US" sz="1600" dirty="0">
              <a:solidFill>
                <a:schemeClr val="tx1"/>
              </a:solidFill>
            </a:rPr>
            <a:t> codes.  They include several addition </a:t>
          </a:r>
          <a:r>
            <a:rPr lang="en-US" sz="1600" b="1" dirty="0">
              <a:solidFill>
                <a:schemeClr val="tx1"/>
              </a:solidFill>
            </a:rPr>
            <a:t>mega tags</a:t>
          </a:r>
          <a:r>
            <a:rPr lang="en-US" sz="1600" dirty="0">
              <a:solidFill>
                <a:schemeClr val="tx1"/>
              </a:solidFill>
            </a:rPr>
            <a:t>.  Our site now receives more traffic from </a:t>
          </a:r>
          <a:r>
            <a:rPr lang="en-US" sz="1600" b="1" dirty="0">
              <a:solidFill>
                <a:schemeClr val="tx1"/>
              </a:solidFill>
            </a:rPr>
            <a:t>search engines</a:t>
          </a:r>
          <a:r>
            <a:rPr lang="en-US" sz="1600" dirty="0">
              <a:solidFill>
                <a:schemeClr val="tx1"/>
              </a:solidFill>
            </a:rPr>
            <a:t>.</a:t>
          </a:r>
        </a:p>
        <a:p>
          <a:pPr algn="just"/>
          <a:r>
            <a:rPr lang="en-US" sz="1600" dirty="0">
              <a:solidFill>
                <a:schemeClr val="tx1"/>
              </a:solidFill>
            </a:rPr>
            <a:t>All </a:t>
          </a:r>
          <a:r>
            <a:rPr lang="en-US" sz="1600" b="1" dirty="0">
              <a:solidFill>
                <a:schemeClr val="tx1"/>
              </a:solidFill>
            </a:rPr>
            <a:t>web browsers</a:t>
          </a:r>
          <a:r>
            <a:rPr lang="en-US" sz="1600" dirty="0">
              <a:solidFill>
                <a:schemeClr val="tx1"/>
              </a:solidFill>
            </a:rPr>
            <a:t> now support our graphics.</a:t>
          </a:r>
        </a:p>
        <a:p>
          <a:pPr algn="just"/>
          <a:r>
            <a:rPr lang="en-US" sz="1600" dirty="0">
              <a:solidFill>
                <a:schemeClr val="tx1"/>
              </a:solidFill>
            </a:rPr>
            <a:t>The </a:t>
          </a:r>
          <a:r>
            <a:rPr lang="en-US" sz="1600" b="1" dirty="0">
              <a:solidFill>
                <a:schemeClr val="tx1"/>
              </a:solidFill>
            </a:rPr>
            <a:t>hyperlinks</a:t>
          </a:r>
          <a:r>
            <a:rPr lang="en-US" sz="1600" dirty="0">
              <a:solidFill>
                <a:schemeClr val="tx1"/>
              </a:solidFill>
            </a:rPr>
            <a:t> open new pages.  Customers do not navigate away from the original page.</a:t>
          </a:r>
        </a:p>
        <a:p>
          <a:pPr algn="just"/>
          <a:r>
            <a:rPr lang="en-US" sz="1600" dirty="0">
              <a:solidFill>
                <a:schemeClr val="tx1"/>
              </a:solidFill>
            </a:rPr>
            <a:t>We expect increase sales on the </a:t>
          </a:r>
          <a:r>
            <a:rPr lang="en-US" sz="1600" b="1" dirty="0">
              <a:solidFill>
                <a:schemeClr val="tx1"/>
              </a:solidFill>
            </a:rPr>
            <a:t>www </a:t>
          </a:r>
          <a:r>
            <a:rPr lang="en-US" sz="1600" dirty="0">
              <a:solidFill>
                <a:schemeClr val="tx1"/>
              </a:solidFill>
            </a:rPr>
            <a:t>as a result of these changes.</a:t>
          </a:r>
        </a:p>
      </dgm:t>
    </dgm:pt>
    <dgm:pt modelId="{48C07A82-AEE7-447C-81EC-AB7A957E2158}" type="parTrans" cxnId="{6E9CFF6F-F496-4B16-8E90-34851852046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DDB5624-2FB5-4EEB-A146-B108C397ABDE}" type="sibTrans" cxnId="{6E9CFF6F-F496-4B16-8E90-34851852046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C299601-9DC6-475D-9BC9-8A38C208E544}">
      <dgm:prSet phldrT="[Text]" custT="1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 sz="3000" b="1" dirty="0">
              <a:solidFill>
                <a:schemeClr val="bg1">
                  <a:lumMod val="95000"/>
                </a:schemeClr>
              </a:solidFill>
            </a:rPr>
            <a:t>T-B-BROWN  Inc.</a:t>
          </a:r>
        </a:p>
        <a:p>
          <a:r>
            <a:rPr lang="en-US" sz="2000" b="1" dirty="0">
              <a:solidFill>
                <a:schemeClr val="bg1">
                  <a:lumMod val="95000"/>
                </a:schemeClr>
              </a:solidFill>
            </a:rPr>
            <a:t>Information Technology Department</a:t>
          </a:r>
        </a:p>
      </dgm:t>
    </dgm:pt>
    <dgm:pt modelId="{49B086E3-46F8-4F35-9477-D4D05DB9BCF3}" type="parTrans" cxnId="{4B0A8BA8-C80A-4E90-AA44-9D10DB126CD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56DD54F0-DC72-4D06-A2AF-371902BEED47}" type="sibTrans" cxnId="{4B0A8BA8-C80A-4E90-AA44-9D10DB126CD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3E5572E-FA88-4E77-BE9A-8260AE058801}" type="pres">
      <dgm:prSet presAssocID="{8384A138-2FCA-43F2-A08F-249E4D5F2CA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50D60B4-6040-4D81-9C05-9F19A5C76C3D}" type="pres">
      <dgm:prSet presAssocID="{44A5DFC0-C9C6-4809-97E1-63290875069B}" presName="vertOne" presStyleCnt="0"/>
      <dgm:spPr/>
    </dgm:pt>
    <dgm:pt modelId="{F74AF9C9-634B-4D0E-8FF5-DCAB30BDB1C1}" type="pres">
      <dgm:prSet presAssocID="{44A5DFC0-C9C6-4809-97E1-63290875069B}" presName="txOne" presStyleLbl="node0" presStyleIdx="0" presStyleCnt="1" custScaleY="104483" custLinFactNeighborX="809" custLinFactNeighborY="35703">
        <dgm:presLayoutVars>
          <dgm:chPref val="3"/>
        </dgm:presLayoutVars>
      </dgm:prSet>
      <dgm:spPr/>
    </dgm:pt>
    <dgm:pt modelId="{8BFE1419-718E-4AE5-B262-7F8EB7F22E1F}" type="pres">
      <dgm:prSet presAssocID="{44A5DFC0-C9C6-4809-97E1-63290875069B}" presName="parTransOne" presStyleCnt="0"/>
      <dgm:spPr/>
    </dgm:pt>
    <dgm:pt modelId="{8CCED736-8839-4618-8E4D-56262BCDA33F}" type="pres">
      <dgm:prSet presAssocID="{44A5DFC0-C9C6-4809-97E1-63290875069B}" presName="horzOne" presStyleCnt="0"/>
      <dgm:spPr/>
    </dgm:pt>
    <dgm:pt modelId="{7421402B-BE94-41B3-8815-18F19E43E435}" type="pres">
      <dgm:prSet presAssocID="{FC299601-9DC6-475D-9BC9-8A38C208E544}" presName="vertTwo" presStyleCnt="0"/>
      <dgm:spPr/>
    </dgm:pt>
    <dgm:pt modelId="{5FCD21BC-A3D7-47B7-9F6C-0AACBE3804BE}" type="pres">
      <dgm:prSet presAssocID="{FC299601-9DC6-475D-9BC9-8A38C208E544}" presName="txTwo" presStyleLbl="node2" presStyleIdx="0" presStyleCnt="1" custScaleX="69402" custScaleY="23395" custLinFactNeighborX="-15348" custLinFactNeighborY="4525">
        <dgm:presLayoutVars>
          <dgm:chPref val="3"/>
        </dgm:presLayoutVars>
      </dgm:prSet>
      <dgm:spPr/>
    </dgm:pt>
    <dgm:pt modelId="{4B23DC80-2DF7-4D25-8AE1-090C3D2ADD60}" type="pres">
      <dgm:prSet presAssocID="{FC299601-9DC6-475D-9BC9-8A38C208E544}" presName="horzTwo" presStyleCnt="0"/>
      <dgm:spPr/>
    </dgm:pt>
  </dgm:ptLst>
  <dgm:cxnLst>
    <dgm:cxn modelId="{6E9CFF6F-F496-4B16-8E90-348518520466}" srcId="{8384A138-2FCA-43F2-A08F-249E4D5F2CA7}" destId="{44A5DFC0-C9C6-4809-97E1-63290875069B}" srcOrd="0" destOrd="0" parTransId="{48C07A82-AEE7-447C-81EC-AB7A957E2158}" sibTransId="{CDDB5624-2FB5-4EEB-A146-B108C397ABDE}"/>
    <dgm:cxn modelId="{83A7CB71-5A46-4C19-9E1B-76C925A9039E}" type="presOf" srcId="{FC299601-9DC6-475D-9BC9-8A38C208E544}" destId="{5FCD21BC-A3D7-47B7-9F6C-0AACBE3804BE}" srcOrd="0" destOrd="0" presId="urn:microsoft.com/office/officeart/2005/8/layout/architecture"/>
    <dgm:cxn modelId="{10D23B75-F3DF-4FDA-ACA9-4F87467AF49B}" type="presOf" srcId="{44A5DFC0-C9C6-4809-97E1-63290875069B}" destId="{F74AF9C9-634B-4D0E-8FF5-DCAB30BDB1C1}" srcOrd="0" destOrd="0" presId="urn:microsoft.com/office/officeart/2005/8/layout/architecture"/>
    <dgm:cxn modelId="{4B0A8BA8-C80A-4E90-AA44-9D10DB126CDC}" srcId="{44A5DFC0-C9C6-4809-97E1-63290875069B}" destId="{FC299601-9DC6-475D-9BC9-8A38C208E544}" srcOrd="0" destOrd="0" parTransId="{49B086E3-46F8-4F35-9477-D4D05DB9BCF3}" sibTransId="{56DD54F0-DC72-4D06-A2AF-371902BEED47}"/>
    <dgm:cxn modelId="{266DDDBE-4629-410B-BE08-1EA49D92D153}" type="presOf" srcId="{8384A138-2FCA-43F2-A08F-249E4D5F2CA7}" destId="{93E5572E-FA88-4E77-BE9A-8260AE058801}" srcOrd="0" destOrd="0" presId="urn:microsoft.com/office/officeart/2005/8/layout/architecture"/>
    <dgm:cxn modelId="{44B1CA55-FCD6-42CC-8EA0-0D7E87236DDD}" type="presParOf" srcId="{93E5572E-FA88-4E77-BE9A-8260AE058801}" destId="{C50D60B4-6040-4D81-9C05-9F19A5C76C3D}" srcOrd="0" destOrd="0" presId="urn:microsoft.com/office/officeart/2005/8/layout/architecture"/>
    <dgm:cxn modelId="{492BB7B5-3129-4116-A71C-C6A138F8B756}" type="presParOf" srcId="{C50D60B4-6040-4D81-9C05-9F19A5C76C3D}" destId="{F74AF9C9-634B-4D0E-8FF5-DCAB30BDB1C1}" srcOrd="0" destOrd="0" presId="urn:microsoft.com/office/officeart/2005/8/layout/architecture"/>
    <dgm:cxn modelId="{5C443F54-9A4F-4324-A892-C6565CF5DF3C}" type="presParOf" srcId="{C50D60B4-6040-4D81-9C05-9F19A5C76C3D}" destId="{8BFE1419-718E-4AE5-B262-7F8EB7F22E1F}" srcOrd="1" destOrd="0" presId="urn:microsoft.com/office/officeart/2005/8/layout/architecture"/>
    <dgm:cxn modelId="{B2FF0816-48CE-409A-B5FB-D9D7D1B8575C}" type="presParOf" srcId="{C50D60B4-6040-4D81-9C05-9F19A5C76C3D}" destId="{8CCED736-8839-4618-8E4D-56262BCDA33F}" srcOrd="2" destOrd="0" presId="urn:microsoft.com/office/officeart/2005/8/layout/architecture"/>
    <dgm:cxn modelId="{EC443BAA-2CC1-42A6-A050-C4D8ABB27886}" type="presParOf" srcId="{8CCED736-8839-4618-8E4D-56262BCDA33F}" destId="{7421402B-BE94-41B3-8815-18F19E43E435}" srcOrd="0" destOrd="0" presId="urn:microsoft.com/office/officeart/2005/8/layout/architecture"/>
    <dgm:cxn modelId="{5D73DE9B-7018-4EE9-817B-666C07EF287E}" type="presParOf" srcId="{7421402B-BE94-41B3-8815-18F19E43E435}" destId="{5FCD21BC-A3D7-47B7-9F6C-0AACBE3804BE}" srcOrd="0" destOrd="0" presId="urn:microsoft.com/office/officeart/2005/8/layout/architecture"/>
    <dgm:cxn modelId="{B6764D61-C4ED-444C-9AD3-E049B9366022}" type="presParOf" srcId="{7421402B-BE94-41B3-8815-18F19E43E435}" destId="{4B23DC80-2DF7-4D25-8AE1-090C3D2ADD60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84A138-2FCA-43F2-A08F-249E4D5F2CA7}" type="doc">
      <dgm:prSet loTypeId="urn:microsoft.com/office/officeart/2005/8/layout/architecture" loCatId="relationship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C299601-9DC6-475D-9BC9-8A38C208E544}">
      <dgm:prSet phldrT="[Text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l"/>
          <a:r>
            <a:rPr lang="en-US" sz="2400" b="0" dirty="0">
              <a:solidFill>
                <a:srgbClr val="FF0000"/>
              </a:solidFill>
              <a:latin typeface="Calibri "/>
            </a:rPr>
            <a:t>Graphic Arts</a:t>
          </a:r>
        </a:p>
      </dgm:t>
    </dgm:pt>
    <dgm:pt modelId="{49B086E3-46F8-4F35-9477-D4D05DB9BCF3}" type="parTrans" cxnId="{4B0A8BA8-C80A-4E90-AA44-9D10DB126CDC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Calibri "/>
          </a:endParaRPr>
        </a:p>
      </dgm:t>
    </dgm:pt>
    <dgm:pt modelId="{56DD54F0-DC72-4D06-A2AF-371902BEED47}" type="sibTrans" cxnId="{4B0A8BA8-C80A-4E90-AA44-9D10DB126CDC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Calibri "/>
          </a:endParaRPr>
        </a:p>
      </dgm:t>
    </dgm:pt>
    <dgm:pt modelId="{93E5572E-FA88-4E77-BE9A-8260AE058801}" type="pres">
      <dgm:prSet presAssocID="{8384A138-2FCA-43F2-A08F-249E4D5F2CA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BE87940-2660-4781-89B5-356BF9C7D15F}" type="pres">
      <dgm:prSet presAssocID="{FC299601-9DC6-475D-9BC9-8A38C208E544}" presName="vertOne" presStyleCnt="0"/>
      <dgm:spPr/>
    </dgm:pt>
    <dgm:pt modelId="{9F37CC66-B487-43CC-B664-D5BF8BBFE0D0}" type="pres">
      <dgm:prSet presAssocID="{FC299601-9DC6-475D-9BC9-8A38C208E544}" presName="txOne" presStyleLbl="node0" presStyleIdx="0" presStyleCnt="1" custScaleX="51974">
        <dgm:presLayoutVars>
          <dgm:chPref val="3"/>
        </dgm:presLayoutVars>
      </dgm:prSet>
      <dgm:spPr/>
    </dgm:pt>
    <dgm:pt modelId="{C7ABE987-9FA5-4EA4-BA34-5397A8CBCE58}" type="pres">
      <dgm:prSet presAssocID="{FC299601-9DC6-475D-9BC9-8A38C208E544}" presName="horzOne" presStyleCnt="0"/>
      <dgm:spPr/>
    </dgm:pt>
  </dgm:ptLst>
  <dgm:cxnLst>
    <dgm:cxn modelId="{4B0A8BA8-C80A-4E90-AA44-9D10DB126CDC}" srcId="{8384A138-2FCA-43F2-A08F-249E4D5F2CA7}" destId="{FC299601-9DC6-475D-9BC9-8A38C208E544}" srcOrd="0" destOrd="0" parTransId="{49B086E3-46F8-4F35-9477-D4D05DB9BCF3}" sibTransId="{56DD54F0-DC72-4D06-A2AF-371902BEED47}"/>
    <dgm:cxn modelId="{266DDDBE-4629-410B-BE08-1EA49D92D153}" type="presOf" srcId="{8384A138-2FCA-43F2-A08F-249E4D5F2CA7}" destId="{93E5572E-FA88-4E77-BE9A-8260AE058801}" srcOrd="0" destOrd="0" presId="urn:microsoft.com/office/officeart/2005/8/layout/architecture"/>
    <dgm:cxn modelId="{636FAFE6-DD4C-4A9D-A7E6-C2456A571B2E}" type="presOf" srcId="{FC299601-9DC6-475D-9BC9-8A38C208E544}" destId="{9F37CC66-B487-43CC-B664-D5BF8BBFE0D0}" srcOrd="0" destOrd="0" presId="urn:microsoft.com/office/officeart/2005/8/layout/architecture"/>
    <dgm:cxn modelId="{E6D8F98D-3FA7-4B5D-965A-0D059D37E73D}" type="presParOf" srcId="{93E5572E-FA88-4E77-BE9A-8260AE058801}" destId="{EBE87940-2660-4781-89B5-356BF9C7D15F}" srcOrd="0" destOrd="0" presId="urn:microsoft.com/office/officeart/2005/8/layout/architecture"/>
    <dgm:cxn modelId="{4932E41D-D6FD-4741-9967-B8C570FEBD36}" type="presParOf" srcId="{EBE87940-2660-4781-89B5-356BF9C7D15F}" destId="{9F37CC66-B487-43CC-B664-D5BF8BBFE0D0}" srcOrd="0" destOrd="0" presId="urn:microsoft.com/office/officeart/2005/8/layout/architecture"/>
    <dgm:cxn modelId="{C2B4CC41-1DD4-47A8-ABE9-9E4F584404DE}" type="presParOf" srcId="{EBE87940-2660-4781-89B5-356BF9C7D15F}" destId="{C7ABE987-9FA5-4EA4-BA34-5397A8CBCE5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84A138-2FCA-43F2-A08F-249E4D5F2CA7}" type="doc">
      <dgm:prSet loTypeId="urn:microsoft.com/office/officeart/2005/8/layout/architecture" loCatId="relationship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4A5DFC0-C9C6-4809-97E1-63290875069B}">
      <dgm:prSet phldrT="[Text]" custT="1"/>
      <dgm:spPr>
        <a:solidFill>
          <a:schemeClr val="bg2">
            <a:lumMod val="90000"/>
          </a:schemeClr>
        </a:solidFill>
      </dgm:spPr>
      <dgm:t>
        <a:bodyPr/>
        <a:lstStyle/>
        <a:p>
          <a:pPr algn="just"/>
          <a:r>
            <a:rPr lang="en-US" sz="1600" dirty="0">
              <a:solidFill>
                <a:srgbClr val="FF0000"/>
              </a:solidFill>
            </a:rPr>
            <a:t>Problem</a:t>
          </a:r>
          <a:r>
            <a:rPr lang="en-US" sz="1600" dirty="0">
              <a:solidFill>
                <a:schemeClr val="tx1"/>
              </a:solidFill>
            </a:rPr>
            <a:t>:  The image is dark or has a strange </a:t>
          </a:r>
          <a:r>
            <a:rPr lang="en-US" sz="1600" b="1" dirty="0">
              <a:solidFill>
                <a:schemeClr val="tx1"/>
              </a:solidFill>
            </a:rPr>
            <a:t>tint</a:t>
          </a:r>
          <a:r>
            <a:rPr lang="en-US" sz="1600" dirty="0">
              <a:solidFill>
                <a:schemeClr val="tx1"/>
              </a:solidFill>
            </a:rPr>
            <a:t>. </a:t>
          </a:r>
        </a:p>
        <a:p>
          <a:pPr algn="just"/>
          <a:r>
            <a:rPr lang="en-US" sz="1600" dirty="0">
              <a:solidFill>
                <a:schemeClr val="accent1">
                  <a:lumMod val="75000"/>
                </a:schemeClr>
              </a:solidFill>
            </a:rPr>
            <a:t>Cause</a:t>
          </a:r>
          <a:r>
            <a:rPr lang="en-US" sz="1600" dirty="0">
              <a:solidFill>
                <a:schemeClr val="tx1"/>
              </a:solidFill>
            </a:rPr>
            <a:t>:  Poor </a:t>
          </a:r>
          <a:r>
            <a:rPr lang="en-US" sz="1600" b="1" dirty="0">
              <a:solidFill>
                <a:schemeClr val="tx1"/>
              </a:solidFill>
            </a:rPr>
            <a:t>exposure </a:t>
          </a:r>
          <a:r>
            <a:rPr lang="en-US" sz="1600" dirty="0">
              <a:solidFill>
                <a:schemeClr val="tx1"/>
              </a:solidFill>
            </a:rPr>
            <a:t>or bad lighting.</a:t>
          </a:r>
        </a:p>
        <a:p>
          <a:pPr algn="just"/>
          <a:r>
            <a:rPr lang="en-US" sz="1600" dirty="0">
              <a:solidFill>
                <a:schemeClr val="accent6">
                  <a:lumMod val="75000"/>
                </a:schemeClr>
              </a:solidFill>
            </a:rPr>
            <a:t>Solution</a:t>
          </a:r>
          <a:r>
            <a:rPr lang="en-US" sz="1600" dirty="0">
              <a:solidFill>
                <a:schemeClr val="tx1"/>
              </a:solidFill>
            </a:rPr>
            <a:t>:  Adjust the </a:t>
          </a:r>
          <a:r>
            <a:rPr lang="en-US" sz="1600" b="1" dirty="0">
              <a:solidFill>
                <a:schemeClr val="tx1"/>
              </a:solidFill>
            </a:rPr>
            <a:t>contrast</a:t>
          </a:r>
          <a:r>
            <a:rPr lang="en-US" sz="1600" dirty="0">
              <a:solidFill>
                <a:schemeClr val="tx1"/>
              </a:solidFill>
            </a:rPr>
            <a:t> using a </a:t>
          </a:r>
          <a:r>
            <a:rPr lang="en-US" sz="1600" b="1" dirty="0">
              <a:solidFill>
                <a:schemeClr val="tx1"/>
              </a:solidFill>
            </a:rPr>
            <a:t>graphic editing program</a:t>
          </a:r>
          <a:r>
            <a:rPr lang="en-US" sz="1600" dirty="0">
              <a:solidFill>
                <a:schemeClr val="tx1"/>
              </a:solidFill>
            </a:rPr>
            <a:t>.</a:t>
          </a:r>
        </a:p>
      </dgm:t>
    </dgm:pt>
    <dgm:pt modelId="{48C07A82-AEE7-447C-81EC-AB7A957E2158}" type="parTrans" cxnId="{6E9CFF6F-F496-4B16-8E90-34851852046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DDB5624-2FB5-4EEB-A146-B108C397ABDE}" type="sibTrans" cxnId="{6E9CFF6F-F496-4B16-8E90-34851852046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3E5572E-FA88-4E77-BE9A-8260AE058801}" type="pres">
      <dgm:prSet presAssocID="{8384A138-2FCA-43F2-A08F-249E4D5F2CA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50D60B4-6040-4D81-9C05-9F19A5C76C3D}" type="pres">
      <dgm:prSet presAssocID="{44A5DFC0-C9C6-4809-97E1-63290875069B}" presName="vertOne" presStyleCnt="0"/>
      <dgm:spPr/>
    </dgm:pt>
    <dgm:pt modelId="{F74AF9C9-634B-4D0E-8FF5-DCAB30BDB1C1}" type="pres">
      <dgm:prSet presAssocID="{44A5DFC0-C9C6-4809-97E1-63290875069B}" presName="txOne" presStyleLbl="node0" presStyleIdx="0" presStyleCnt="1" custScaleY="31607" custLinFactNeighborX="-49" custLinFactNeighborY="-34196">
        <dgm:presLayoutVars>
          <dgm:chPref val="3"/>
        </dgm:presLayoutVars>
      </dgm:prSet>
      <dgm:spPr/>
    </dgm:pt>
    <dgm:pt modelId="{8CCED736-8839-4618-8E4D-56262BCDA33F}" type="pres">
      <dgm:prSet presAssocID="{44A5DFC0-C9C6-4809-97E1-63290875069B}" presName="horzOne" presStyleCnt="0"/>
      <dgm:spPr/>
    </dgm:pt>
  </dgm:ptLst>
  <dgm:cxnLst>
    <dgm:cxn modelId="{6E9CFF6F-F496-4B16-8E90-348518520466}" srcId="{8384A138-2FCA-43F2-A08F-249E4D5F2CA7}" destId="{44A5DFC0-C9C6-4809-97E1-63290875069B}" srcOrd="0" destOrd="0" parTransId="{48C07A82-AEE7-447C-81EC-AB7A957E2158}" sibTransId="{CDDB5624-2FB5-4EEB-A146-B108C397ABDE}"/>
    <dgm:cxn modelId="{10D23B75-F3DF-4FDA-ACA9-4F87467AF49B}" type="presOf" srcId="{44A5DFC0-C9C6-4809-97E1-63290875069B}" destId="{F74AF9C9-634B-4D0E-8FF5-DCAB30BDB1C1}" srcOrd="0" destOrd="0" presId="urn:microsoft.com/office/officeart/2005/8/layout/architecture"/>
    <dgm:cxn modelId="{266DDDBE-4629-410B-BE08-1EA49D92D153}" type="presOf" srcId="{8384A138-2FCA-43F2-A08F-249E4D5F2CA7}" destId="{93E5572E-FA88-4E77-BE9A-8260AE058801}" srcOrd="0" destOrd="0" presId="urn:microsoft.com/office/officeart/2005/8/layout/architecture"/>
    <dgm:cxn modelId="{44B1CA55-FCD6-42CC-8EA0-0D7E87236DDD}" type="presParOf" srcId="{93E5572E-FA88-4E77-BE9A-8260AE058801}" destId="{C50D60B4-6040-4D81-9C05-9F19A5C76C3D}" srcOrd="0" destOrd="0" presId="urn:microsoft.com/office/officeart/2005/8/layout/architecture"/>
    <dgm:cxn modelId="{492BB7B5-3129-4116-A71C-C6A138F8B756}" type="presParOf" srcId="{C50D60B4-6040-4D81-9C05-9F19A5C76C3D}" destId="{F74AF9C9-634B-4D0E-8FF5-DCAB30BDB1C1}" srcOrd="0" destOrd="0" presId="urn:microsoft.com/office/officeart/2005/8/layout/architecture"/>
    <dgm:cxn modelId="{B2FF0816-48CE-409A-B5FB-D9D7D1B8575C}" type="presParOf" srcId="{C50D60B4-6040-4D81-9C05-9F19A5C76C3D}" destId="{8CCED736-8839-4618-8E4D-56262BCDA33F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384A138-2FCA-43F2-A08F-249E4D5F2CA7}" type="doc">
      <dgm:prSet loTypeId="urn:microsoft.com/office/officeart/2005/8/layout/architecture" loCatId="relationship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C299601-9DC6-475D-9BC9-8A38C208E544}">
      <dgm:prSet phldrT="[Text]" custT="1"/>
      <dgm:spPr/>
      <dgm:t>
        <a:bodyPr/>
        <a:lstStyle/>
        <a:p>
          <a:pPr algn="l"/>
          <a:endParaRPr lang="en-US" sz="1800" b="0" dirty="0">
            <a:solidFill>
              <a:schemeClr val="tx1"/>
            </a:solidFill>
            <a:highlight>
              <a:srgbClr val="FF0000"/>
            </a:highlight>
            <a:latin typeface="Calibri "/>
          </a:endParaRPr>
        </a:p>
      </dgm:t>
    </dgm:pt>
    <dgm:pt modelId="{49B086E3-46F8-4F35-9477-D4D05DB9BCF3}" type="parTrans" cxnId="{4B0A8BA8-C80A-4E90-AA44-9D10DB126CDC}">
      <dgm:prSet/>
      <dgm:spPr/>
      <dgm:t>
        <a:bodyPr/>
        <a:lstStyle/>
        <a:p>
          <a:endParaRPr lang="en-US" sz="1800" b="0">
            <a:solidFill>
              <a:schemeClr val="bg1"/>
            </a:solidFill>
            <a:highlight>
              <a:srgbClr val="FF0000"/>
            </a:highlight>
            <a:latin typeface="Calibri "/>
          </a:endParaRPr>
        </a:p>
      </dgm:t>
    </dgm:pt>
    <dgm:pt modelId="{56DD54F0-DC72-4D06-A2AF-371902BEED47}" type="sibTrans" cxnId="{4B0A8BA8-C80A-4E90-AA44-9D10DB126CDC}">
      <dgm:prSet/>
      <dgm:spPr/>
      <dgm:t>
        <a:bodyPr/>
        <a:lstStyle/>
        <a:p>
          <a:endParaRPr lang="en-US" sz="1800" b="0">
            <a:solidFill>
              <a:schemeClr val="bg1"/>
            </a:solidFill>
            <a:highlight>
              <a:srgbClr val="FF0000"/>
            </a:highlight>
            <a:latin typeface="Calibri "/>
          </a:endParaRPr>
        </a:p>
      </dgm:t>
    </dgm:pt>
    <dgm:pt modelId="{93E5572E-FA88-4E77-BE9A-8260AE058801}" type="pres">
      <dgm:prSet presAssocID="{8384A138-2FCA-43F2-A08F-249E4D5F2CA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BE87940-2660-4781-89B5-356BF9C7D15F}" type="pres">
      <dgm:prSet presAssocID="{FC299601-9DC6-475D-9BC9-8A38C208E544}" presName="vertOne" presStyleCnt="0"/>
      <dgm:spPr/>
    </dgm:pt>
    <dgm:pt modelId="{9F37CC66-B487-43CC-B664-D5BF8BBFE0D0}" type="pres">
      <dgm:prSet presAssocID="{FC299601-9DC6-475D-9BC9-8A38C208E544}" presName="txOne" presStyleLbl="node0" presStyleIdx="0" presStyleCnt="1">
        <dgm:presLayoutVars>
          <dgm:chPref val="3"/>
        </dgm:presLayoutVars>
      </dgm:prSet>
      <dgm:spPr/>
    </dgm:pt>
    <dgm:pt modelId="{C7ABE987-9FA5-4EA4-BA34-5397A8CBCE58}" type="pres">
      <dgm:prSet presAssocID="{FC299601-9DC6-475D-9BC9-8A38C208E544}" presName="horzOne" presStyleCnt="0"/>
      <dgm:spPr/>
    </dgm:pt>
  </dgm:ptLst>
  <dgm:cxnLst>
    <dgm:cxn modelId="{4B0A8BA8-C80A-4E90-AA44-9D10DB126CDC}" srcId="{8384A138-2FCA-43F2-A08F-249E4D5F2CA7}" destId="{FC299601-9DC6-475D-9BC9-8A38C208E544}" srcOrd="0" destOrd="0" parTransId="{49B086E3-46F8-4F35-9477-D4D05DB9BCF3}" sibTransId="{56DD54F0-DC72-4D06-A2AF-371902BEED47}"/>
    <dgm:cxn modelId="{266DDDBE-4629-410B-BE08-1EA49D92D153}" type="presOf" srcId="{8384A138-2FCA-43F2-A08F-249E4D5F2CA7}" destId="{93E5572E-FA88-4E77-BE9A-8260AE058801}" srcOrd="0" destOrd="0" presId="urn:microsoft.com/office/officeart/2005/8/layout/architecture"/>
    <dgm:cxn modelId="{636FAFE6-DD4C-4A9D-A7E6-C2456A571B2E}" type="presOf" srcId="{FC299601-9DC6-475D-9BC9-8A38C208E544}" destId="{9F37CC66-B487-43CC-B664-D5BF8BBFE0D0}" srcOrd="0" destOrd="0" presId="urn:microsoft.com/office/officeart/2005/8/layout/architecture"/>
    <dgm:cxn modelId="{E6D8F98D-3FA7-4B5D-965A-0D059D37E73D}" type="presParOf" srcId="{93E5572E-FA88-4E77-BE9A-8260AE058801}" destId="{EBE87940-2660-4781-89B5-356BF9C7D15F}" srcOrd="0" destOrd="0" presId="urn:microsoft.com/office/officeart/2005/8/layout/architecture"/>
    <dgm:cxn modelId="{4932E41D-D6FD-4741-9967-B8C570FEBD36}" type="presParOf" srcId="{EBE87940-2660-4781-89B5-356BF9C7D15F}" destId="{9F37CC66-B487-43CC-B664-D5BF8BBFE0D0}" srcOrd="0" destOrd="0" presId="urn:microsoft.com/office/officeart/2005/8/layout/architecture"/>
    <dgm:cxn modelId="{C2B4CC41-1DD4-47A8-ABE9-9E4F584404DE}" type="presParOf" srcId="{EBE87940-2660-4781-89B5-356BF9C7D15F}" destId="{C7ABE987-9FA5-4EA4-BA34-5397A8CBCE5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384A138-2FCA-43F2-A08F-249E4D5F2CA7}" type="doc">
      <dgm:prSet loTypeId="urn:microsoft.com/office/officeart/2005/8/layout/architecture" loCatId="relationship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C299601-9DC6-475D-9BC9-8A38C208E544}">
      <dgm:prSet phldrT="[Text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l"/>
          <a:r>
            <a:rPr lang="en-US" sz="1800" b="0" dirty="0">
              <a:solidFill>
                <a:schemeClr val="tx1"/>
              </a:solidFill>
              <a:latin typeface="Calibri "/>
            </a:rPr>
            <a:t>Page</a:t>
          </a:r>
          <a:r>
            <a:rPr lang="en-US" sz="1800" b="0" baseline="0" dirty="0">
              <a:solidFill>
                <a:schemeClr val="tx1"/>
              </a:solidFill>
              <a:latin typeface="Calibri "/>
            </a:rPr>
            <a:t> 34   - November Issue</a:t>
          </a:r>
          <a:endParaRPr lang="en-US" sz="1800" b="0" dirty="0">
            <a:solidFill>
              <a:schemeClr val="tx1"/>
            </a:solidFill>
            <a:latin typeface="Calibri "/>
          </a:endParaRPr>
        </a:p>
      </dgm:t>
    </dgm:pt>
    <dgm:pt modelId="{49B086E3-46F8-4F35-9477-D4D05DB9BCF3}" type="parTrans" cxnId="{4B0A8BA8-C80A-4E90-AA44-9D10DB126CDC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Calibri "/>
          </a:endParaRPr>
        </a:p>
      </dgm:t>
    </dgm:pt>
    <dgm:pt modelId="{56DD54F0-DC72-4D06-A2AF-371902BEED47}" type="sibTrans" cxnId="{4B0A8BA8-C80A-4E90-AA44-9D10DB126CDC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Calibri "/>
          </a:endParaRPr>
        </a:p>
      </dgm:t>
    </dgm:pt>
    <dgm:pt modelId="{93E5572E-FA88-4E77-BE9A-8260AE058801}" type="pres">
      <dgm:prSet presAssocID="{8384A138-2FCA-43F2-A08F-249E4D5F2CA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BE87940-2660-4781-89B5-356BF9C7D15F}" type="pres">
      <dgm:prSet presAssocID="{FC299601-9DC6-475D-9BC9-8A38C208E544}" presName="vertOne" presStyleCnt="0"/>
      <dgm:spPr/>
    </dgm:pt>
    <dgm:pt modelId="{9F37CC66-B487-43CC-B664-D5BF8BBFE0D0}" type="pres">
      <dgm:prSet presAssocID="{FC299601-9DC6-475D-9BC9-8A38C208E544}" presName="txOne" presStyleLbl="node0" presStyleIdx="0" presStyleCnt="1" custScaleX="100098" custLinFactX="73664" custLinFactY="-72633" custLinFactNeighborX="100000" custLinFactNeighborY="-100000">
        <dgm:presLayoutVars>
          <dgm:chPref val="3"/>
        </dgm:presLayoutVars>
      </dgm:prSet>
      <dgm:spPr/>
    </dgm:pt>
    <dgm:pt modelId="{C7ABE987-9FA5-4EA4-BA34-5397A8CBCE58}" type="pres">
      <dgm:prSet presAssocID="{FC299601-9DC6-475D-9BC9-8A38C208E544}" presName="horzOne" presStyleCnt="0"/>
      <dgm:spPr/>
    </dgm:pt>
  </dgm:ptLst>
  <dgm:cxnLst>
    <dgm:cxn modelId="{4B0A8BA8-C80A-4E90-AA44-9D10DB126CDC}" srcId="{8384A138-2FCA-43F2-A08F-249E4D5F2CA7}" destId="{FC299601-9DC6-475D-9BC9-8A38C208E544}" srcOrd="0" destOrd="0" parTransId="{49B086E3-46F8-4F35-9477-D4D05DB9BCF3}" sibTransId="{56DD54F0-DC72-4D06-A2AF-371902BEED47}"/>
    <dgm:cxn modelId="{266DDDBE-4629-410B-BE08-1EA49D92D153}" type="presOf" srcId="{8384A138-2FCA-43F2-A08F-249E4D5F2CA7}" destId="{93E5572E-FA88-4E77-BE9A-8260AE058801}" srcOrd="0" destOrd="0" presId="urn:microsoft.com/office/officeart/2005/8/layout/architecture"/>
    <dgm:cxn modelId="{636FAFE6-DD4C-4A9D-A7E6-C2456A571B2E}" type="presOf" srcId="{FC299601-9DC6-475D-9BC9-8A38C208E544}" destId="{9F37CC66-B487-43CC-B664-D5BF8BBFE0D0}" srcOrd="0" destOrd="0" presId="urn:microsoft.com/office/officeart/2005/8/layout/architecture"/>
    <dgm:cxn modelId="{E6D8F98D-3FA7-4B5D-965A-0D059D37E73D}" type="presParOf" srcId="{93E5572E-FA88-4E77-BE9A-8260AE058801}" destId="{EBE87940-2660-4781-89B5-356BF9C7D15F}" srcOrd="0" destOrd="0" presId="urn:microsoft.com/office/officeart/2005/8/layout/architecture"/>
    <dgm:cxn modelId="{4932E41D-D6FD-4741-9967-B8C570FEBD36}" type="presParOf" srcId="{EBE87940-2660-4781-89B5-356BF9C7D15F}" destId="{9F37CC66-B487-43CC-B664-D5BF8BBFE0D0}" srcOrd="0" destOrd="0" presId="urn:microsoft.com/office/officeart/2005/8/layout/architecture"/>
    <dgm:cxn modelId="{C2B4CC41-1DD4-47A8-ABE9-9E4F584404DE}" type="presParOf" srcId="{EBE87940-2660-4781-89B5-356BF9C7D15F}" destId="{C7ABE987-9FA5-4EA4-BA34-5397A8CBCE5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2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4AF9C9-634B-4D0E-8FF5-DCAB30BDB1C1}">
      <dsp:nvSpPr>
        <dsp:cNvPr id="0" name=""/>
        <dsp:cNvSpPr/>
      </dsp:nvSpPr>
      <dsp:spPr>
        <a:xfrm>
          <a:off x="8420" y="1138686"/>
          <a:ext cx="8614463" cy="3510018"/>
        </a:xfrm>
        <a:prstGeom prst="roundRect">
          <a:avLst>
            <a:gd name="adj" fmla="val 10000"/>
          </a:avLst>
        </a:prstGeom>
        <a:solidFill>
          <a:schemeClr val="bg2">
            <a:lumMod val="9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To: </a:t>
          </a:r>
          <a:r>
            <a:rPr lang="en-US" sz="1600" b="1" kern="1200" dirty="0">
              <a:solidFill>
                <a:schemeClr val="tx1"/>
              </a:solidFill>
            </a:rPr>
            <a:t>All Employees of T.B. Brown Incorporation</a:t>
          </a:r>
        </a:p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From: </a:t>
          </a:r>
          <a:r>
            <a:rPr lang="en-US" sz="1600" b="1" kern="1200" dirty="0">
              <a:solidFill>
                <a:schemeClr val="tx1"/>
              </a:solidFill>
            </a:rPr>
            <a:t>IT Department</a:t>
          </a:r>
        </a:p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>
            <a:solidFill>
              <a:schemeClr val="tx1"/>
            </a:solidFill>
          </a:endParaRPr>
        </a:p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Please be aware of these changes to the company </a:t>
          </a:r>
          <a:r>
            <a:rPr lang="en-US" sz="1600" b="1" kern="1200" dirty="0">
              <a:solidFill>
                <a:schemeClr val="tx1"/>
              </a:solidFill>
            </a:rPr>
            <a:t>web site</a:t>
          </a:r>
          <a:r>
            <a:rPr lang="en-US" sz="1600" kern="1200" dirty="0">
              <a:solidFill>
                <a:schemeClr val="tx1"/>
              </a:solidFill>
            </a:rPr>
            <a:t>.</a:t>
          </a:r>
        </a:p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The new </a:t>
          </a:r>
          <a:r>
            <a:rPr lang="en-US" sz="1600" b="1" kern="1200" dirty="0">
              <a:solidFill>
                <a:schemeClr val="tx1"/>
              </a:solidFill>
            </a:rPr>
            <a:t>URL</a:t>
          </a:r>
          <a:r>
            <a:rPr lang="en-US" sz="1600" kern="1200" dirty="0">
              <a:solidFill>
                <a:schemeClr val="tx1"/>
              </a:solidFill>
            </a:rPr>
            <a:t> is </a:t>
          </a:r>
          <a:r>
            <a:rPr lang="en-US" sz="1600" b="1" kern="1200" dirty="0">
              <a:solidFill>
                <a:schemeClr val="tx1"/>
              </a:solidFill>
            </a:rPr>
            <a:t>http</a:t>
          </a:r>
          <a:r>
            <a:rPr lang="en-US" sz="1600" kern="1200" dirty="0">
              <a:solidFill>
                <a:schemeClr val="tx1"/>
              </a:solidFill>
            </a:rPr>
            <a:t>://tbbrownincorp.com</a:t>
          </a:r>
        </a:p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The site has a new </a:t>
          </a:r>
          <a:r>
            <a:rPr lang="en-US" sz="1600" b="1" kern="1200" dirty="0">
              <a:solidFill>
                <a:schemeClr val="tx1"/>
              </a:solidFill>
            </a:rPr>
            <a:t>web host</a:t>
          </a:r>
          <a:r>
            <a:rPr lang="en-US" sz="1600" kern="1200" dirty="0">
              <a:solidFill>
                <a:schemeClr val="tx1"/>
              </a:solidFill>
            </a:rPr>
            <a:t>.  The new host support higher traffic to the site.  The site also loads quicker.</a:t>
          </a:r>
        </a:p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The site has new </a:t>
          </a:r>
          <a:r>
            <a:rPr lang="en-US" sz="1600" b="1" kern="1200" dirty="0">
              <a:solidFill>
                <a:schemeClr val="tx1"/>
              </a:solidFill>
            </a:rPr>
            <a:t>HTML</a:t>
          </a:r>
          <a:r>
            <a:rPr lang="en-US" sz="1600" kern="1200" dirty="0">
              <a:solidFill>
                <a:schemeClr val="tx1"/>
              </a:solidFill>
            </a:rPr>
            <a:t> codes.  They include several addition </a:t>
          </a:r>
          <a:r>
            <a:rPr lang="en-US" sz="1600" b="1" kern="1200" dirty="0">
              <a:solidFill>
                <a:schemeClr val="tx1"/>
              </a:solidFill>
            </a:rPr>
            <a:t>mega tags</a:t>
          </a:r>
          <a:r>
            <a:rPr lang="en-US" sz="1600" kern="1200" dirty="0">
              <a:solidFill>
                <a:schemeClr val="tx1"/>
              </a:solidFill>
            </a:rPr>
            <a:t>.  Our site now receives more traffic from </a:t>
          </a:r>
          <a:r>
            <a:rPr lang="en-US" sz="1600" b="1" kern="1200" dirty="0">
              <a:solidFill>
                <a:schemeClr val="tx1"/>
              </a:solidFill>
            </a:rPr>
            <a:t>search engines</a:t>
          </a:r>
          <a:r>
            <a:rPr lang="en-US" sz="1600" kern="1200" dirty="0">
              <a:solidFill>
                <a:schemeClr val="tx1"/>
              </a:solidFill>
            </a:rPr>
            <a:t>.</a:t>
          </a:r>
        </a:p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All </a:t>
          </a:r>
          <a:r>
            <a:rPr lang="en-US" sz="1600" b="1" kern="1200" dirty="0">
              <a:solidFill>
                <a:schemeClr val="tx1"/>
              </a:solidFill>
            </a:rPr>
            <a:t>web browsers</a:t>
          </a:r>
          <a:r>
            <a:rPr lang="en-US" sz="1600" kern="1200" dirty="0">
              <a:solidFill>
                <a:schemeClr val="tx1"/>
              </a:solidFill>
            </a:rPr>
            <a:t> now support our graphics.</a:t>
          </a:r>
        </a:p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The </a:t>
          </a:r>
          <a:r>
            <a:rPr lang="en-US" sz="1600" b="1" kern="1200" dirty="0">
              <a:solidFill>
                <a:schemeClr val="tx1"/>
              </a:solidFill>
            </a:rPr>
            <a:t>hyperlinks</a:t>
          </a:r>
          <a:r>
            <a:rPr lang="en-US" sz="1600" kern="1200" dirty="0">
              <a:solidFill>
                <a:schemeClr val="tx1"/>
              </a:solidFill>
            </a:rPr>
            <a:t> open new pages.  Customers do not navigate away from the original page.</a:t>
          </a:r>
        </a:p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We expect increase sales on the </a:t>
          </a:r>
          <a:r>
            <a:rPr lang="en-US" sz="1600" b="1" kern="1200" dirty="0">
              <a:solidFill>
                <a:schemeClr val="tx1"/>
              </a:solidFill>
            </a:rPr>
            <a:t>www </a:t>
          </a:r>
          <a:r>
            <a:rPr lang="en-US" sz="1600" kern="1200" dirty="0">
              <a:solidFill>
                <a:schemeClr val="tx1"/>
              </a:solidFill>
            </a:rPr>
            <a:t>as a result of these changes.</a:t>
          </a:r>
        </a:p>
      </dsp:txBody>
      <dsp:txXfrm>
        <a:off x="111225" y="1241491"/>
        <a:ext cx="8408853" cy="3304408"/>
      </dsp:txXfrm>
    </dsp:sp>
    <dsp:sp modelId="{5FCD21BC-A3D7-47B7-9F6C-0AACBE3804BE}">
      <dsp:nvSpPr>
        <dsp:cNvPr id="0" name=""/>
        <dsp:cNvSpPr/>
      </dsp:nvSpPr>
      <dsp:spPr>
        <a:xfrm>
          <a:off x="0" y="153910"/>
          <a:ext cx="5978609" cy="785935"/>
        </a:xfrm>
        <a:prstGeom prst="roundRect">
          <a:avLst>
            <a:gd name="adj" fmla="val 10000"/>
          </a:avLst>
        </a:prstGeom>
        <a:solidFill>
          <a:schemeClr val="accent6">
            <a:lumMod val="7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>
              <a:solidFill>
                <a:schemeClr val="bg1">
                  <a:lumMod val="95000"/>
                </a:schemeClr>
              </a:solidFill>
            </a:rPr>
            <a:t>T-B-BROWN  Inc.</a:t>
          </a:r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>
                  <a:lumMod val="95000"/>
                </a:schemeClr>
              </a:solidFill>
            </a:rPr>
            <a:t>Information Technology Department</a:t>
          </a:r>
        </a:p>
      </dsp:txBody>
      <dsp:txXfrm>
        <a:off x="23019" y="176929"/>
        <a:ext cx="5932571" cy="7398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37CC66-B487-43CC-B664-D5BF8BBFE0D0}">
      <dsp:nvSpPr>
        <dsp:cNvPr id="0" name=""/>
        <dsp:cNvSpPr/>
      </dsp:nvSpPr>
      <dsp:spPr>
        <a:xfrm>
          <a:off x="748827" y="0"/>
          <a:ext cx="1617478" cy="724805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rgbClr val="FF0000"/>
              </a:solidFill>
              <a:latin typeface="Calibri "/>
            </a:rPr>
            <a:t>Graphic Arts</a:t>
          </a:r>
        </a:p>
      </dsp:txBody>
      <dsp:txXfrm>
        <a:off x="770056" y="21229"/>
        <a:ext cx="1575020" cy="6823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4AF9C9-634B-4D0E-8FF5-DCAB30BDB1C1}">
      <dsp:nvSpPr>
        <dsp:cNvPr id="0" name=""/>
        <dsp:cNvSpPr/>
      </dsp:nvSpPr>
      <dsp:spPr>
        <a:xfrm>
          <a:off x="0" y="16"/>
          <a:ext cx="8475485" cy="1022006"/>
        </a:xfrm>
        <a:prstGeom prst="roundRect">
          <a:avLst>
            <a:gd name="adj" fmla="val 10000"/>
          </a:avLst>
        </a:prstGeom>
        <a:solidFill>
          <a:schemeClr val="bg2">
            <a:lumMod val="9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FF0000"/>
              </a:solidFill>
            </a:rPr>
            <a:t>Problem</a:t>
          </a:r>
          <a:r>
            <a:rPr lang="en-US" sz="1600" kern="1200" dirty="0">
              <a:solidFill>
                <a:schemeClr val="tx1"/>
              </a:solidFill>
            </a:rPr>
            <a:t>:  The image is dark or has a strange </a:t>
          </a:r>
          <a:r>
            <a:rPr lang="en-US" sz="1600" b="1" kern="1200" dirty="0">
              <a:solidFill>
                <a:schemeClr val="tx1"/>
              </a:solidFill>
            </a:rPr>
            <a:t>tint</a:t>
          </a:r>
          <a:r>
            <a:rPr lang="en-US" sz="1600" kern="1200" dirty="0">
              <a:solidFill>
                <a:schemeClr val="tx1"/>
              </a:solidFill>
            </a:rPr>
            <a:t>. </a:t>
          </a:r>
        </a:p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1">
                  <a:lumMod val="75000"/>
                </a:schemeClr>
              </a:solidFill>
            </a:rPr>
            <a:t>Cause</a:t>
          </a:r>
          <a:r>
            <a:rPr lang="en-US" sz="1600" kern="1200" dirty="0">
              <a:solidFill>
                <a:schemeClr val="tx1"/>
              </a:solidFill>
            </a:rPr>
            <a:t>:  Poor </a:t>
          </a:r>
          <a:r>
            <a:rPr lang="en-US" sz="1600" b="1" kern="1200" dirty="0">
              <a:solidFill>
                <a:schemeClr val="tx1"/>
              </a:solidFill>
            </a:rPr>
            <a:t>exposure </a:t>
          </a:r>
          <a:r>
            <a:rPr lang="en-US" sz="1600" kern="1200" dirty="0">
              <a:solidFill>
                <a:schemeClr val="tx1"/>
              </a:solidFill>
            </a:rPr>
            <a:t>or bad lighting.</a:t>
          </a:r>
        </a:p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75000"/>
                </a:schemeClr>
              </a:solidFill>
            </a:rPr>
            <a:t>Solution</a:t>
          </a:r>
          <a:r>
            <a:rPr lang="en-US" sz="1600" kern="1200" dirty="0">
              <a:solidFill>
                <a:schemeClr val="tx1"/>
              </a:solidFill>
            </a:rPr>
            <a:t>:  Adjust the </a:t>
          </a:r>
          <a:r>
            <a:rPr lang="en-US" sz="1600" b="1" kern="1200" dirty="0">
              <a:solidFill>
                <a:schemeClr val="tx1"/>
              </a:solidFill>
            </a:rPr>
            <a:t>contrast</a:t>
          </a:r>
          <a:r>
            <a:rPr lang="en-US" sz="1600" kern="1200" dirty="0">
              <a:solidFill>
                <a:schemeClr val="tx1"/>
              </a:solidFill>
            </a:rPr>
            <a:t> using a </a:t>
          </a:r>
          <a:r>
            <a:rPr lang="en-US" sz="1600" b="1" kern="1200" dirty="0">
              <a:solidFill>
                <a:schemeClr val="tx1"/>
              </a:solidFill>
            </a:rPr>
            <a:t>graphic editing program</a:t>
          </a:r>
          <a:r>
            <a:rPr lang="en-US" sz="1600" kern="1200" dirty="0">
              <a:solidFill>
                <a:schemeClr val="tx1"/>
              </a:solidFill>
            </a:rPr>
            <a:t>.</a:t>
          </a:r>
        </a:p>
      </dsp:txBody>
      <dsp:txXfrm>
        <a:off x="29934" y="29950"/>
        <a:ext cx="8415617" cy="9621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37CC66-B487-43CC-B664-D5BF8BBFE0D0}">
      <dsp:nvSpPr>
        <dsp:cNvPr id="0" name=""/>
        <dsp:cNvSpPr/>
      </dsp:nvSpPr>
      <dsp:spPr>
        <a:xfrm>
          <a:off x="0" y="0"/>
          <a:ext cx="609867" cy="7059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b="0" kern="1200" dirty="0">
            <a:solidFill>
              <a:schemeClr val="tx1"/>
            </a:solidFill>
            <a:highlight>
              <a:srgbClr val="FF0000"/>
            </a:highlight>
            <a:latin typeface="Calibri "/>
          </a:endParaRPr>
        </a:p>
      </dsp:txBody>
      <dsp:txXfrm>
        <a:off x="17862" y="17862"/>
        <a:ext cx="574143" cy="67023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37CC66-B487-43CC-B664-D5BF8BBFE0D0}">
      <dsp:nvSpPr>
        <dsp:cNvPr id="0" name=""/>
        <dsp:cNvSpPr/>
      </dsp:nvSpPr>
      <dsp:spPr>
        <a:xfrm>
          <a:off x="2692" y="0"/>
          <a:ext cx="2758980" cy="724805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tx1"/>
              </a:solidFill>
              <a:latin typeface="Calibri "/>
            </a:rPr>
            <a:t>Page</a:t>
          </a:r>
          <a:r>
            <a:rPr lang="en-US" sz="1800" b="0" kern="1200" baseline="0" dirty="0">
              <a:solidFill>
                <a:schemeClr val="tx1"/>
              </a:solidFill>
              <a:latin typeface="Calibri "/>
            </a:rPr>
            <a:t> 34   - November Issue</a:t>
          </a:r>
          <a:endParaRPr lang="en-US" sz="1800" b="0" kern="1200" dirty="0">
            <a:solidFill>
              <a:schemeClr val="tx1"/>
            </a:solidFill>
            <a:latin typeface="Calibri "/>
          </a:endParaRPr>
        </a:p>
      </dsp:txBody>
      <dsp:txXfrm>
        <a:off x="23921" y="21229"/>
        <a:ext cx="2716522" cy="6823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238911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3522059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802397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3647433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2579431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3230623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1478670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1139185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413351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1373859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2489761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2190070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Layout" Target="../diagrams/layout1.xml"/><Relationship Id="rId11" Type="http://schemas.openxmlformats.org/officeDocument/2006/relationships/image" Target="../media/image4.png"/><Relationship Id="rId5" Type="http://schemas.openxmlformats.org/officeDocument/2006/relationships/diagramData" Target="../diagrams/data1.xml"/><Relationship Id="rId10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13" Type="http://schemas.openxmlformats.org/officeDocument/2006/relationships/diagramColors" Target="../diagrams/colors3.xml"/><Relationship Id="rId18" Type="http://schemas.openxmlformats.org/officeDocument/2006/relationships/diagramColors" Target="../diagrams/colors4.xml"/><Relationship Id="rId26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21" Type="http://schemas.openxmlformats.org/officeDocument/2006/relationships/diagramLayout" Target="../diagrams/layout5.xml"/><Relationship Id="rId7" Type="http://schemas.openxmlformats.org/officeDocument/2006/relationships/diagramQuickStyle" Target="../diagrams/quickStyle2.xml"/><Relationship Id="rId12" Type="http://schemas.openxmlformats.org/officeDocument/2006/relationships/diagramQuickStyle" Target="../diagrams/quickStyle3.xml"/><Relationship Id="rId17" Type="http://schemas.openxmlformats.org/officeDocument/2006/relationships/diagramQuickStyle" Target="../diagrams/quickStyle4.xml"/><Relationship Id="rId25" Type="http://schemas.openxmlformats.org/officeDocument/2006/relationships/image" Target="../media/image5.png"/><Relationship Id="rId2" Type="http://schemas.openxmlformats.org/officeDocument/2006/relationships/audio" Target="../media/media2.m4a"/><Relationship Id="rId16" Type="http://schemas.openxmlformats.org/officeDocument/2006/relationships/diagramLayout" Target="../diagrams/layout4.xml"/><Relationship Id="rId20" Type="http://schemas.openxmlformats.org/officeDocument/2006/relationships/diagramData" Target="../diagrams/data5.xml"/><Relationship Id="rId1" Type="http://schemas.microsoft.com/office/2007/relationships/media" Target="../media/media2.m4a"/><Relationship Id="rId6" Type="http://schemas.openxmlformats.org/officeDocument/2006/relationships/diagramLayout" Target="../diagrams/layout2.xml"/><Relationship Id="rId11" Type="http://schemas.openxmlformats.org/officeDocument/2006/relationships/diagramLayout" Target="../diagrams/layout3.xml"/><Relationship Id="rId24" Type="http://schemas.microsoft.com/office/2007/relationships/diagramDrawing" Target="../diagrams/drawing5.xml"/><Relationship Id="rId5" Type="http://schemas.openxmlformats.org/officeDocument/2006/relationships/diagramData" Target="../diagrams/data2.xml"/><Relationship Id="rId15" Type="http://schemas.openxmlformats.org/officeDocument/2006/relationships/diagramData" Target="../diagrams/data4.xml"/><Relationship Id="rId23" Type="http://schemas.openxmlformats.org/officeDocument/2006/relationships/diagramColors" Target="../diagrams/colors5.xml"/><Relationship Id="rId10" Type="http://schemas.openxmlformats.org/officeDocument/2006/relationships/diagramData" Target="../diagrams/data3.xml"/><Relationship Id="rId19" Type="http://schemas.microsoft.com/office/2007/relationships/diagramDrawing" Target="../diagrams/drawing4.xml"/><Relationship Id="rId4" Type="http://schemas.openxmlformats.org/officeDocument/2006/relationships/image" Target="../media/image2.png"/><Relationship Id="rId9" Type="http://schemas.microsoft.com/office/2007/relationships/diagramDrawing" Target="../diagrams/drawing2.xml"/><Relationship Id="rId14" Type="http://schemas.microsoft.com/office/2007/relationships/diagramDrawing" Target="../diagrams/drawing3.xml"/><Relationship Id="rId22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957EB15-F5D0-456E-98F6-6ADFC817F8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1344111"/>
          </a:xfrm>
        </p:spPr>
        <p:txBody>
          <a:bodyPr/>
          <a:lstStyle/>
          <a:p>
            <a:r>
              <a:rPr lang="es-PA" dirty="0" err="1"/>
              <a:t>Unit</a:t>
            </a:r>
            <a:r>
              <a:rPr lang="es-PA" dirty="0"/>
              <a:t> 1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41320D2D-B7F6-40A6-9618-865A15BE2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35765"/>
            <a:ext cx="6858000" cy="1655762"/>
          </a:xfrm>
        </p:spPr>
        <p:txBody>
          <a:bodyPr>
            <a:normAutofit fontScale="77500" lnSpcReduction="20000"/>
          </a:bodyPr>
          <a:lstStyle/>
          <a:p>
            <a:r>
              <a:rPr lang="es-PA" b="1" dirty="0"/>
              <a:t>Reading # 1 </a:t>
            </a:r>
          </a:p>
          <a:p>
            <a:r>
              <a:rPr lang="es-PA" dirty="0"/>
              <a:t>Web </a:t>
            </a:r>
            <a:r>
              <a:rPr lang="es-PA" dirty="0" err="1"/>
              <a:t>Browsing</a:t>
            </a:r>
            <a:endParaRPr lang="es-PA" dirty="0"/>
          </a:p>
          <a:p>
            <a:endParaRPr lang="es-PA" dirty="0"/>
          </a:p>
          <a:p>
            <a:r>
              <a:rPr lang="es-PA" b="1" dirty="0"/>
              <a:t>Reading # 2</a:t>
            </a:r>
          </a:p>
          <a:p>
            <a:r>
              <a:rPr lang="es-PA" dirty="0" err="1"/>
              <a:t>Graphic</a:t>
            </a:r>
            <a:r>
              <a:rPr lang="es-PA" dirty="0"/>
              <a:t> </a:t>
            </a:r>
            <a:r>
              <a:rPr lang="es-PA" dirty="0" err="1"/>
              <a:t>Design</a:t>
            </a:r>
            <a:endParaRPr lang="es-PA" dirty="0"/>
          </a:p>
          <a:p>
            <a:endParaRPr lang="es-PA" dirty="0"/>
          </a:p>
        </p:txBody>
      </p:sp>
    </p:spTree>
    <p:extLst>
      <p:ext uri="{BB962C8B-B14F-4D97-AF65-F5344CB8AC3E}">
        <p14:creationId xmlns:p14="http://schemas.microsoft.com/office/powerpoint/2010/main" val="2765365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BED318A-2B09-462B-957F-CF342D878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5339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s-PA" sz="4000" dirty="0"/>
              <a:t>Reading # 1 </a:t>
            </a:r>
            <a:br>
              <a:rPr lang="es-PA" sz="4000" dirty="0"/>
            </a:br>
            <a:r>
              <a:rPr lang="es-PA" sz="4000" u="sng" dirty="0"/>
              <a:t>Web </a:t>
            </a:r>
            <a:r>
              <a:rPr lang="es-PA" sz="4000" u="sng" dirty="0" err="1"/>
              <a:t>Browsing</a:t>
            </a:r>
            <a:endParaRPr lang="es-PA" sz="4000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BE4BCCE-07DA-475C-9ECA-99062B222A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1058"/>
              </p:ext>
            </p:extLst>
          </p:nvPr>
        </p:nvGraphicFramePr>
        <p:xfrm>
          <a:off x="295023" y="1428088"/>
          <a:ext cx="8622884" cy="46487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318ADD9-74D1-4938-8F93-BEBCB553848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70829" y="5196524"/>
            <a:ext cx="889042" cy="880269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C37DB4C-33F3-493D-8776-A4F6D83103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81091" y="607679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BED318A-2B09-462B-957F-CF342D878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4760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s-PA" sz="4000" dirty="0"/>
              <a:t>Reading # 2 </a:t>
            </a:r>
            <a:br>
              <a:rPr lang="es-PA" sz="4000" dirty="0"/>
            </a:br>
            <a:r>
              <a:rPr lang="es-PA" sz="4000" u="sng" dirty="0" err="1"/>
              <a:t>Graphic</a:t>
            </a:r>
            <a:r>
              <a:rPr lang="es-PA" sz="4000" u="sng" dirty="0"/>
              <a:t> </a:t>
            </a:r>
            <a:r>
              <a:rPr lang="es-PA" sz="4000" u="sng"/>
              <a:t>Design</a:t>
            </a:r>
            <a:endParaRPr lang="es-PA" sz="40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7113317-668F-458F-BE63-3B1D801B6C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8053412"/>
              </p:ext>
            </p:extLst>
          </p:nvPr>
        </p:nvGraphicFramePr>
        <p:xfrm>
          <a:off x="-325752" y="1344519"/>
          <a:ext cx="3115134" cy="724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386B1985-561A-42B8-9C78-6C19A8C4FC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6199408"/>
              </p:ext>
            </p:extLst>
          </p:nvPr>
        </p:nvGraphicFramePr>
        <p:xfrm>
          <a:off x="394770" y="2246858"/>
          <a:ext cx="8483770" cy="32334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E8B49C77-9D9C-4031-963C-5D07B52735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9746612"/>
              </p:ext>
            </p:extLst>
          </p:nvPr>
        </p:nvGraphicFramePr>
        <p:xfrm>
          <a:off x="2068678" y="1344519"/>
          <a:ext cx="609867" cy="7059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5" r:lo="rId16" r:qs="rId17" r:cs="rId18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D47D158C-C778-416E-9597-8FBCD556D6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0094428"/>
              </p:ext>
            </p:extLst>
          </p:nvPr>
        </p:nvGraphicFramePr>
        <p:xfrm>
          <a:off x="2678545" y="1361409"/>
          <a:ext cx="2761673" cy="724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0" r:lo="rId21" r:qs="rId22" r:cs="rId23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3648907C-BAB5-4253-AC0E-C0E71E0014F2}"/>
              </a:ext>
            </a:extLst>
          </p:cNvPr>
          <p:cNvPicPr/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54385" y="1452253"/>
            <a:ext cx="844062" cy="705838"/>
          </a:xfrm>
          <a:prstGeom prst="rect">
            <a:avLst/>
          </a:prstGeom>
          <a:ln>
            <a:noFill/>
          </a:ln>
          <a:effectLst>
            <a:glow rad="1905000">
              <a:schemeClr val="accent3">
                <a:lumMod val="75000"/>
                <a:alpha val="0"/>
              </a:schemeClr>
            </a:glow>
            <a:softEdge rad="0"/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C02A438-039E-4D20-804A-3A0B81CC46B6}"/>
              </a:ext>
            </a:extLst>
          </p:cNvPr>
          <p:cNvGrpSpPr/>
          <p:nvPr/>
        </p:nvGrpSpPr>
        <p:grpSpPr>
          <a:xfrm>
            <a:off x="394770" y="4803090"/>
            <a:ext cx="8475485" cy="1348332"/>
            <a:chOff x="0" y="16"/>
            <a:chExt cx="8475485" cy="1022006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08574DC1-C93C-49E3-BE79-64FDB92D11B3}"/>
                </a:ext>
              </a:extLst>
            </p:cNvPr>
            <p:cNvSpPr/>
            <p:nvPr/>
          </p:nvSpPr>
          <p:spPr>
            <a:xfrm>
              <a:off x="0" y="16"/>
              <a:ext cx="8475485" cy="1022006"/>
            </a:xfrm>
            <a:prstGeom prst="roundRect">
              <a:avLst>
                <a:gd name="adj" fmla="val 1000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ectangle: Rounded Corners 4">
              <a:extLst>
                <a:ext uri="{FF2B5EF4-FFF2-40B4-BE49-F238E27FC236}">
                  <a16:creationId xmlns:a16="http://schemas.microsoft.com/office/drawing/2014/main" id="{717CF8C7-C324-456A-948E-2166E1111F5A}"/>
                </a:ext>
              </a:extLst>
            </p:cNvPr>
            <p:cNvSpPr txBox="1"/>
            <p:nvPr/>
          </p:nvSpPr>
          <p:spPr>
            <a:xfrm>
              <a:off x="29934" y="29950"/>
              <a:ext cx="8415617" cy="9621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>
                  <a:solidFill>
                    <a:srgbClr val="FF0000"/>
                  </a:solidFill>
                </a:rPr>
                <a:t>Problem</a:t>
              </a:r>
              <a:r>
                <a:rPr lang="en-US" sz="1600" kern="1200" dirty="0">
                  <a:solidFill>
                    <a:schemeClr val="tx1"/>
                  </a:solidFill>
                </a:rPr>
                <a:t>:  The photograph is blurry. </a:t>
              </a:r>
            </a:p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>
                  <a:solidFill>
                    <a:schemeClr val="accent1">
                      <a:lumMod val="75000"/>
                    </a:schemeClr>
                  </a:solidFill>
                </a:rPr>
                <a:t>Cause</a:t>
              </a:r>
              <a:r>
                <a:rPr lang="en-US" sz="1600" kern="1200" dirty="0">
                  <a:solidFill>
                    <a:schemeClr val="tx1"/>
                  </a:solidFill>
                </a:rPr>
                <a:t>:  </a:t>
              </a:r>
              <a:r>
                <a:rPr lang="en-US" sz="1600" dirty="0">
                  <a:solidFill>
                    <a:schemeClr val="tx1"/>
                  </a:solidFill>
                </a:rPr>
                <a:t>L</a:t>
              </a:r>
              <a:r>
                <a:rPr lang="en-US" sz="1600" kern="1200" dirty="0">
                  <a:solidFill>
                    <a:schemeClr val="tx1"/>
                  </a:solidFill>
                </a:rPr>
                <a:t>ow </a:t>
              </a:r>
              <a:r>
                <a:rPr lang="en-US" sz="1600" b="1" kern="1200" dirty="0">
                  <a:solidFill>
                    <a:schemeClr val="tx1"/>
                  </a:solidFill>
                </a:rPr>
                <a:t>resolution</a:t>
              </a:r>
              <a:r>
                <a:rPr lang="en-US" sz="1600" kern="1200" dirty="0">
                  <a:solidFill>
                    <a:schemeClr val="tx1"/>
                  </a:solidFill>
                </a:rPr>
                <a:t>.</a:t>
              </a:r>
            </a:p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>
                  <a:solidFill>
                    <a:schemeClr val="accent6">
                      <a:lumMod val="75000"/>
                    </a:schemeClr>
                  </a:solidFill>
                </a:rPr>
                <a:t>Solution</a:t>
              </a:r>
              <a:r>
                <a:rPr lang="en-US" sz="1600" kern="1200" dirty="0">
                  <a:solidFill>
                    <a:schemeClr val="tx1"/>
                  </a:solidFill>
                </a:rPr>
                <a:t>:  Increase the number of </a:t>
              </a:r>
              <a:r>
                <a:rPr lang="en-US" sz="1600" b="1" kern="1200" dirty="0">
                  <a:solidFill>
                    <a:schemeClr val="tx1"/>
                  </a:solidFill>
                </a:rPr>
                <a:t>pixels</a:t>
              </a:r>
              <a:r>
                <a:rPr lang="en-US" sz="1600" kern="1200" dirty="0">
                  <a:solidFill>
                    <a:schemeClr val="tx1"/>
                  </a:solidFill>
                </a:rPr>
                <a:t> in the image.  This makes it sharper.  Or </a:t>
              </a:r>
              <a:r>
                <a:rPr lang="en-US" sz="1600" b="1" kern="1200" dirty="0">
                  <a:solidFill>
                    <a:schemeClr val="tx1"/>
                  </a:solidFill>
                </a:rPr>
                <a:t>resize</a:t>
              </a:r>
              <a:r>
                <a:rPr lang="en-US" sz="1600" kern="1200" dirty="0">
                  <a:solidFill>
                    <a:schemeClr val="tx1"/>
                  </a:solidFill>
                </a:rPr>
                <a:t> the picture and make its smaller. Also, save the photo as a </a:t>
              </a:r>
              <a:r>
                <a:rPr lang="en-US" sz="1600" b="1" kern="1200" dirty="0">
                  <a:solidFill>
                    <a:schemeClr val="tx1"/>
                  </a:solidFill>
                </a:rPr>
                <a:t>JPEG </a:t>
              </a:r>
              <a:r>
                <a:rPr lang="en-US" sz="1600" kern="1200" dirty="0">
                  <a:solidFill>
                    <a:schemeClr val="tx1"/>
                  </a:solidFill>
                </a:rPr>
                <a:t>file.  This format creates high quality photographs. 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43EB0D8-C6CC-4BC4-A3B5-61422F767EA5}"/>
              </a:ext>
            </a:extLst>
          </p:cNvPr>
          <p:cNvGrpSpPr/>
          <p:nvPr/>
        </p:nvGrpSpPr>
        <p:grpSpPr>
          <a:xfrm>
            <a:off x="364836" y="3509440"/>
            <a:ext cx="8475485" cy="1022006"/>
            <a:chOff x="0" y="16"/>
            <a:chExt cx="8475485" cy="1022006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701C9F9-F01F-403C-8113-FF5109450FF9}"/>
                </a:ext>
              </a:extLst>
            </p:cNvPr>
            <p:cNvSpPr/>
            <p:nvPr/>
          </p:nvSpPr>
          <p:spPr>
            <a:xfrm>
              <a:off x="0" y="16"/>
              <a:ext cx="8475485" cy="1022006"/>
            </a:xfrm>
            <a:prstGeom prst="roundRect">
              <a:avLst>
                <a:gd name="adj" fmla="val 1000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Rectangle: Rounded Corners 4">
              <a:extLst>
                <a:ext uri="{FF2B5EF4-FFF2-40B4-BE49-F238E27FC236}">
                  <a16:creationId xmlns:a16="http://schemas.microsoft.com/office/drawing/2014/main" id="{3795B15B-A1F7-489F-A521-299F54AA4B69}"/>
                </a:ext>
              </a:extLst>
            </p:cNvPr>
            <p:cNvSpPr txBox="1"/>
            <p:nvPr/>
          </p:nvSpPr>
          <p:spPr>
            <a:xfrm>
              <a:off x="29934" y="29950"/>
              <a:ext cx="8415617" cy="9621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>
                  <a:solidFill>
                    <a:srgbClr val="FF0000"/>
                  </a:solidFill>
                </a:rPr>
                <a:t>Problem</a:t>
              </a:r>
              <a:r>
                <a:rPr lang="en-US" sz="1600" kern="1200" dirty="0">
                  <a:solidFill>
                    <a:schemeClr val="tx1"/>
                  </a:solidFill>
                </a:rPr>
                <a:t>:  There is a white space around the image.</a:t>
              </a:r>
            </a:p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>
                  <a:solidFill>
                    <a:schemeClr val="accent6">
                      <a:lumMod val="75000"/>
                    </a:schemeClr>
                  </a:solidFill>
                </a:rPr>
                <a:t>Solution</a:t>
              </a:r>
              <a:r>
                <a:rPr lang="en-US" sz="1600" kern="1200" dirty="0">
                  <a:solidFill>
                    <a:schemeClr val="tx1"/>
                  </a:solidFill>
                </a:rPr>
                <a:t>:  </a:t>
              </a:r>
              <a:r>
                <a:rPr lang="en-US" sz="1600" b="1" kern="1200" dirty="0">
                  <a:solidFill>
                    <a:schemeClr val="tx1"/>
                  </a:solidFill>
                </a:rPr>
                <a:t>Crop</a:t>
              </a:r>
              <a:r>
                <a:rPr lang="en-US" sz="1600" kern="1200" dirty="0">
                  <a:solidFill>
                    <a:schemeClr val="tx1"/>
                  </a:solidFill>
                </a:rPr>
                <a:t> the picture.  This removes unnecessary parts.</a:t>
              </a:r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A8FE832-EA50-4A7F-8A97-FE522641F7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6400800" y="61119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888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4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-Sistema-CSP.pptx" id="{D1B25BD7-158E-4F54-A9E2-9938039E826E}" vid="{F94DF645-10D7-49D1-8EAD-24F660F0226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Unit 1 - Reading 1 &amp; 2</Template>
  <TotalTime>71</TotalTime>
  <Words>266</Words>
  <Application>Microsoft Office PowerPoint</Application>
  <PresentationFormat>On-screen Show (4:3)</PresentationFormat>
  <Paragraphs>30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</vt:lpstr>
      <vt:lpstr>Calibri Light</vt:lpstr>
      <vt:lpstr>Tema de Office</vt:lpstr>
      <vt:lpstr>Unit 1</vt:lpstr>
      <vt:lpstr>Reading # 1  Web Browsing</vt:lpstr>
      <vt:lpstr>Reading # 2  Graphic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</dc:title>
  <dc:creator>Prof Lily Delgado</dc:creator>
  <cp:lastModifiedBy>Prof Lily Delgado</cp:lastModifiedBy>
  <cp:revision>14</cp:revision>
  <dcterms:created xsi:type="dcterms:W3CDTF">2021-03-26T17:44:35Z</dcterms:created>
  <dcterms:modified xsi:type="dcterms:W3CDTF">2021-05-16T20:16:19Z</dcterms:modified>
</cp:coreProperties>
</file>

<file path=docProps/thumbnail.jpeg>
</file>